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79" r:id="rId3"/>
    <p:sldId id="490" r:id="rId4"/>
    <p:sldId id="493" r:id="rId5"/>
    <p:sldId id="491" r:id="rId6"/>
    <p:sldId id="480" r:id="rId7"/>
    <p:sldId id="481" r:id="rId8"/>
    <p:sldId id="492" r:id="rId9"/>
    <p:sldId id="494" r:id="rId10"/>
    <p:sldId id="496" r:id="rId11"/>
    <p:sldId id="265" r:id="rId12"/>
    <p:sldId id="266" r:id="rId13"/>
    <p:sldId id="267" r:id="rId14"/>
    <p:sldId id="497" r:id="rId15"/>
    <p:sldId id="269" r:id="rId16"/>
    <p:sldId id="270" r:id="rId17"/>
    <p:sldId id="495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78" autoAdjust="0"/>
    <p:restoredTop sz="91293"/>
  </p:normalViewPr>
  <p:slideViewPr>
    <p:cSldViewPr snapToGrid="0">
      <p:cViewPr varScale="1">
        <p:scale>
          <a:sx n="87" d="100"/>
          <a:sy n="87" d="100"/>
        </p:scale>
        <p:origin x="216" y="824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/>
              <a:t>Jove protocol QR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35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0038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194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0038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08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B56C0B-E29B-4842-B417-82BD0105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41A95EC-0528-8A4C-BE96-445CDE1B3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133" y="1705342"/>
            <a:ext cx="11487066" cy="4932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1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87" r:id="rId7"/>
    <p:sldLayoutId id="2147483656" r:id="rId8"/>
    <p:sldLayoutId id="2147483684" r:id="rId9"/>
    <p:sldLayoutId id="2147483689" r:id="rId10"/>
    <p:sldLayoutId id="2147483690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HNX2tT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bit.ly/3HNX2tT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Gilbert Scott Building">
            <a:extLst>
              <a:ext uri="{FF2B5EF4-FFF2-40B4-BE49-F238E27FC236}">
                <a16:creationId xmlns:a16="http://schemas.microsoft.com/office/drawing/2014/main" id="{22AF5AD9-4A38-6FDC-338C-6BF49504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518" y="1657926"/>
            <a:ext cx="9025082" cy="789709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Sample-sequence-interpretation pipeline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3355F0-B726-6EB1-DBC3-D9B96AA42E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385"/>
              </a:spcBef>
              <a:buNone/>
            </a:pPr>
            <a:r>
              <a:rPr lang="en-GB" sz="2000" spc="-5" dirty="0">
                <a:latin typeface="Calibri"/>
                <a:cs typeface="Calibri"/>
              </a:rPr>
              <a:t>1. End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repair/</a:t>
            </a:r>
            <a:r>
              <a:rPr lang="en-GB" sz="2000" spc="-5" dirty="0" err="1">
                <a:latin typeface="Calibri"/>
                <a:cs typeface="Calibri"/>
              </a:rPr>
              <a:t>dA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tailing</a:t>
            </a:r>
            <a:endParaRPr lang="en-GB" sz="2000" dirty="0">
              <a:latin typeface="Calibri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29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Add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3’-dA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tail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to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dsDNA</a:t>
            </a:r>
            <a:endParaRPr lang="en-GB" sz="26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Barcoding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and barcode ligation</a:t>
            </a:r>
            <a:endParaRPr lang="en-GB" sz="2000" dirty="0">
              <a:latin typeface="Calibri"/>
              <a:cs typeface="Calibri"/>
            </a:endParaRPr>
          </a:p>
          <a:p>
            <a:pPr marL="553720" lvl="1" indent="-81280">
              <a:lnSpc>
                <a:spcPct val="100000"/>
              </a:lnSpc>
              <a:spcBef>
                <a:spcPts val="1040"/>
              </a:spcBef>
              <a:buSzPct val="94444"/>
              <a:buFont typeface="Arial MT"/>
              <a:buChar char="•"/>
              <a:tabLst>
                <a:tab pos="554355" algn="l"/>
              </a:tabLst>
            </a:pPr>
            <a:r>
              <a:rPr lang="en-GB" sz="1800" spc="-5" dirty="0">
                <a:latin typeface="Calibri"/>
                <a:cs typeface="Calibri"/>
              </a:rPr>
              <a:t>In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order </a:t>
            </a:r>
            <a:r>
              <a:rPr lang="en-GB" sz="1800" spc="-5" dirty="0">
                <a:latin typeface="Calibri"/>
                <a:cs typeface="Calibri"/>
              </a:rPr>
              <a:t>to</a:t>
            </a:r>
            <a:r>
              <a:rPr lang="en-GB" sz="180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multiplex</a:t>
            </a:r>
            <a:r>
              <a:rPr lang="en-GB" sz="180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samples</a:t>
            </a:r>
            <a:r>
              <a:rPr lang="en-GB" sz="1800" dirty="0">
                <a:latin typeface="Calibri"/>
                <a:cs typeface="Calibri"/>
              </a:rPr>
              <a:t> on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one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run,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we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need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to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BARCODE</a:t>
            </a:r>
            <a:endParaRPr lang="en-GB" sz="21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Pool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together barcoded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DNA</a:t>
            </a:r>
            <a:endParaRPr lang="en-GB" sz="2600" dirty="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Clean-up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with</a:t>
            </a:r>
            <a:r>
              <a:rPr lang="en-GB" sz="2000" spc="-15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SPRI</a:t>
            </a:r>
            <a:r>
              <a:rPr lang="en-GB" sz="2000" spc="-2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beads</a:t>
            </a:r>
            <a:endParaRPr lang="en-GB" sz="25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Quantify</a:t>
            </a:r>
            <a:r>
              <a:rPr lang="en-GB" sz="2000" spc="-1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with</a:t>
            </a:r>
            <a:r>
              <a:rPr lang="en-GB" sz="2000" spc="-5" dirty="0">
                <a:latin typeface="Calibri"/>
                <a:cs typeface="Calibri"/>
              </a:rPr>
              <a:t> </a:t>
            </a:r>
            <a:r>
              <a:rPr lang="en-GB" sz="2000" spc="-5" dirty="0" err="1">
                <a:latin typeface="Calibri"/>
                <a:cs typeface="Calibri"/>
              </a:rPr>
              <a:t>Quantus</a:t>
            </a:r>
            <a:r>
              <a:rPr lang="en-GB" sz="200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Fluorometer</a:t>
            </a:r>
            <a:endParaRPr lang="en-GB" sz="2500" dirty="0">
              <a:latin typeface="Calibri"/>
              <a:cs typeface="Calibri"/>
            </a:endParaRPr>
          </a:p>
          <a:p>
            <a:pPr marL="261620" indent="-249554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62255" algn="l"/>
              </a:tabLst>
            </a:pPr>
            <a:r>
              <a:rPr lang="en-GB" sz="2000" spc="-5" dirty="0">
                <a:latin typeface="Calibri"/>
                <a:cs typeface="Calibri"/>
              </a:rPr>
              <a:t>Adaptor</a:t>
            </a:r>
            <a:r>
              <a:rPr lang="en-GB" sz="2000" spc="-20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Ligation</a:t>
            </a:r>
            <a:endParaRPr lang="en-GB" sz="2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K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46D769-812F-2F51-ABD5-602A311F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spc="-5" dirty="0"/>
              <a:t>Library</a:t>
            </a:r>
            <a:r>
              <a:rPr lang="en-GB" sz="2800" spc="-75" dirty="0"/>
              <a:t> </a:t>
            </a:r>
            <a:r>
              <a:rPr lang="en-GB" sz="2800" spc="-5" dirty="0"/>
              <a:t>preparation</a:t>
            </a:r>
            <a:endParaRPr lang="en-KE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D1BE8BD7-9406-E323-9BF7-93F562304AE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1104" y="2112263"/>
            <a:ext cx="3002279" cy="4142232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99448DD3-6999-45D3-DADF-016BC7E22E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7871" y="1243583"/>
            <a:ext cx="4169664" cy="7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7961" y="514603"/>
            <a:ext cx="3076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3A58"/>
                </a:solidFill>
                <a:latin typeface="Arial"/>
                <a:cs typeface="Arial"/>
              </a:rPr>
              <a:t>Adaptor</a:t>
            </a:r>
            <a:r>
              <a:rPr sz="3000" spc="-65" dirty="0">
                <a:solidFill>
                  <a:srgbClr val="003A58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03A58"/>
                </a:solidFill>
                <a:latin typeface="Arial"/>
                <a:cs typeface="Arial"/>
              </a:rPr>
              <a:t>Ligation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" y="1572767"/>
            <a:ext cx="11887200" cy="4718685"/>
            <a:chOff x="152400" y="1572767"/>
            <a:chExt cx="11887200" cy="47186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572767"/>
              <a:ext cx="11887200" cy="47183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" y="2551175"/>
              <a:ext cx="5775960" cy="276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911" y="1642871"/>
            <a:ext cx="4797552" cy="48188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8608" y="2615183"/>
            <a:ext cx="5303520" cy="2874264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1F64A790-B441-C5E2-3640-97BC6DE8816B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Sequencing: </a:t>
            </a:r>
            <a:r>
              <a:rPr lang="en-GB" sz="2400" spc="-5" dirty="0" err="1">
                <a:solidFill>
                  <a:srgbClr val="003A58"/>
                </a:solidFill>
                <a:latin typeface="Arial"/>
                <a:cs typeface="Arial"/>
              </a:rPr>
              <a:t>Minknow</a:t>
            </a: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 and RAMPART interpretation - to be  shown during the actual run</a:t>
            </a:r>
            <a:endParaRPr lang="en-GB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43" y="1743455"/>
            <a:ext cx="3075432" cy="23195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2296" y="1804416"/>
            <a:ext cx="4120896" cy="21976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3776" y="1804416"/>
            <a:ext cx="3925824" cy="20939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2111" y="4151376"/>
            <a:ext cx="3770376" cy="2554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66431" y="4221479"/>
            <a:ext cx="4306824" cy="2407920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4C2E51F-3920-D561-5F30-084ADED817EC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Sequencing: </a:t>
            </a:r>
            <a:r>
              <a:rPr lang="en-GB" sz="2400" spc="-5" dirty="0" err="1">
                <a:solidFill>
                  <a:srgbClr val="003A58"/>
                </a:solidFill>
                <a:latin typeface="Arial"/>
                <a:cs typeface="Arial"/>
              </a:rPr>
              <a:t>Minknow</a:t>
            </a: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 and RAMPART interpretation - to be  shown during the actual run</a:t>
            </a:r>
            <a:endParaRPr lang="en-GB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0BB7-1804-207B-096F-7DFBB725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72093EA-D11F-BD7F-CB64-D40C98B4E80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59" y="1478280"/>
            <a:ext cx="5449824" cy="2907792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C69F5D8-8CE9-4BAF-B181-08240FCD6F88}"/>
              </a:ext>
            </a:extLst>
          </p:cNvPr>
          <p:cNvSpPr txBox="1">
            <a:spLocks/>
          </p:cNvSpPr>
          <p:nvPr/>
        </p:nvSpPr>
        <p:spPr>
          <a:xfrm>
            <a:off x="2627961" y="514603"/>
            <a:ext cx="9314323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00" b="1" i="0" kern="1200">
                <a:solidFill>
                  <a:srgbClr val="00386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Sequencing: </a:t>
            </a:r>
            <a:r>
              <a:rPr lang="en-GB" sz="2400" spc="-5" dirty="0" err="1">
                <a:solidFill>
                  <a:srgbClr val="003A58"/>
                </a:solidFill>
                <a:latin typeface="Arial"/>
                <a:cs typeface="Arial"/>
              </a:rPr>
              <a:t>Minknow</a:t>
            </a:r>
            <a:r>
              <a:rPr lang="en-GB" sz="2400" spc="-5" dirty="0">
                <a:solidFill>
                  <a:srgbClr val="003A58"/>
                </a:solidFill>
                <a:latin typeface="Arial"/>
                <a:cs typeface="Arial"/>
              </a:rPr>
              <a:t> and RAMPART interpretation - to be  shown during the actual run</a:t>
            </a:r>
            <a:endParaRPr lang="en-GB" sz="2400" dirty="0">
              <a:latin typeface="Arial"/>
              <a:cs typeface="Arial"/>
            </a:endParaRPr>
          </a:p>
        </p:txBody>
      </p:sp>
      <p:pic>
        <p:nvPicPr>
          <p:cNvPr id="6" name="Google Shape;167;g255030e624b_0_116">
            <a:extLst>
              <a:ext uri="{FF2B5EF4-FFF2-40B4-BE49-F238E27FC236}">
                <a16:creationId xmlns:a16="http://schemas.microsoft.com/office/drawing/2014/main" id="{E9A248BB-A759-777B-767D-240E129502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550" y="1478588"/>
            <a:ext cx="5251875" cy="22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5;g255030e624b_0_116">
            <a:extLst>
              <a:ext uri="{FF2B5EF4-FFF2-40B4-BE49-F238E27FC236}">
                <a16:creationId xmlns:a16="http://schemas.microsoft.com/office/drawing/2014/main" id="{46857200-976D-8FE3-4840-98B95A8BE0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48" y="4534650"/>
            <a:ext cx="10011849" cy="224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6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7961" y="515619"/>
            <a:ext cx="3865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3A58"/>
                </a:solidFill>
                <a:latin typeface="Arial"/>
                <a:cs typeface="Arial"/>
              </a:rPr>
              <a:t>Consensus</a:t>
            </a:r>
            <a:r>
              <a:rPr sz="2800" spc="-65" dirty="0">
                <a:solidFill>
                  <a:srgbClr val="003A5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A58"/>
                </a:solidFill>
                <a:latin typeface="Arial"/>
                <a:cs typeface="Arial"/>
              </a:rPr>
              <a:t>generation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424" y="2511044"/>
            <a:ext cx="443547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Artic-rabv</a:t>
            </a:r>
            <a:r>
              <a:rPr sz="2400" b="1" spc="-20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3560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3560"/>
              </a:buClr>
              <a:buFont typeface="Arial MT"/>
              <a:buChar char="•"/>
            </a:pPr>
            <a:endParaRPr sz="25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Demultiplexing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3560"/>
              </a:buClr>
              <a:buFont typeface="Arial MT"/>
              <a:buChar char="•"/>
            </a:pPr>
            <a:endParaRPr sz="245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dirty="0">
                <a:solidFill>
                  <a:srgbClr val="003560"/>
                </a:solidFill>
                <a:latin typeface="Arial"/>
                <a:cs typeface="Arial"/>
              </a:rPr>
              <a:t>Read</a:t>
            </a:r>
            <a:r>
              <a:rPr sz="2400" b="1" spc="-50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Filtering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3560"/>
              </a:buClr>
              <a:buFont typeface="Arial MT"/>
              <a:buChar char="•"/>
            </a:pPr>
            <a:endParaRPr sz="25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Medaka</a:t>
            </a:r>
            <a:r>
              <a:rPr sz="2400" b="1" spc="-25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consensus</a:t>
            </a:r>
            <a:r>
              <a:rPr sz="2400" b="1" spc="-25" dirty="0">
                <a:solidFill>
                  <a:srgbClr val="00356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560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04800" y="1405127"/>
            <a:ext cx="11884660" cy="5163820"/>
            <a:chOff x="304800" y="1405127"/>
            <a:chExt cx="11884660" cy="516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1984" y="1405127"/>
              <a:ext cx="7687056" cy="5163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5708903"/>
              <a:ext cx="11884152" cy="67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3721608"/>
              <a:ext cx="11884152" cy="670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5375" y="5168900"/>
            <a:ext cx="1120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Pause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24" y="3349244"/>
            <a:ext cx="1120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Pause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64996A5-7C43-1864-5D9D-FE2BB563DDD2}"/>
              </a:ext>
            </a:extLst>
          </p:cNvPr>
          <p:cNvSpPr>
            <a:spLocks noGrp="1"/>
          </p:cNvSpPr>
          <p:nvPr/>
        </p:nvSpPr>
        <p:spPr>
          <a:xfrm>
            <a:off x="2537121" y="505324"/>
            <a:ext cx="9210963" cy="888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KE" dirty="0"/>
              <a:t>Summary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96A5-7C43-1864-5D9D-FE2BB563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11580"/>
            <a:ext cx="9210963" cy="888786"/>
          </a:xfrm>
        </p:spPr>
        <p:txBody>
          <a:bodyPr/>
          <a:lstStyle/>
          <a:p>
            <a:r>
              <a:rPr lang="en-KE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97F1C-2451-220F-560D-CB556A20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656" y="444500"/>
            <a:ext cx="5064459" cy="631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6FDDB-CFE6-4C9B-2442-BE6311E290DE}"/>
              </a:ext>
            </a:extLst>
          </p:cNvPr>
          <p:cNvSpPr txBox="1"/>
          <p:nvPr/>
        </p:nvSpPr>
        <p:spPr>
          <a:xfrm>
            <a:off x="3101939" y="6324386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effectLst/>
                <a:latin typeface="Helvetica" pitchFamily="2" charset="0"/>
              </a:rPr>
              <a:t>Bautista et. al., 2023 [</a:t>
            </a:r>
            <a:r>
              <a:rPr lang="en-GB" sz="1600" i="1" dirty="0" err="1">
                <a:effectLst/>
                <a:latin typeface="Helvetica" pitchFamily="2" charset="0"/>
              </a:rPr>
              <a:t>JoVE</a:t>
            </a:r>
            <a:r>
              <a:rPr lang="en-GB" sz="1600" i="1" dirty="0">
                <a:effectLst/>
                <a:latin typeface="Helvetica" pitchFamily="2" charset="0"/>
              </a:rPr>
              <a:t>]</a:t>
            </a:r>
            <a:endParaRPr lang="en-GB" sz="1600" dirty="0">
              <a:effectLst/>
              <a:latin typeface="Helvetica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F6F8B6-DAB8-AB17-40E6-FBA51FA9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6" y="2461060"/>
            <a:ext cx="5832684" cy="211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1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F30531-16BE-1D4A-839A-4165196E5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5228" y="5699322"/>
            <a:ext cx="3413095" cy="854153"/>
            <a:chOff x="5652120" y="4237877"/>
            <a:chExt cx="3413095" cy="854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2BC779-2AC3-3641-A89B-2FE2861B804B}"/>
                </a:ext>
              </a:extLst>
            </p:cNvPr>
            <p:cNvSpPr txBox="1"/>
            <p:nvPr/>
          </p:nvSpPr>
          <p:spPr>
            <a:xfrm>
              <a:off x="5652120" y="4237877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AFC7-4175-6442-9F4D-48AB39DA3335}"/>
                </a:ext>
              </a:extLst>
            </p:cNvPr>
            <p:cNvSpPr txBox="1"/>
            <p:nvPr/>
          </p:nvSpPr>
          <p:spPr>
            <a:xfrm>
              <a:off x="6365423" y="4630365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F23C76-7323-9246-828B-CE7B4F0B6ACB}"/>
                </a:ext>
              </a:extLst>
            </p:cNvPr>
            <p:cNvGrpSpPr/>
            <p:nvPr/>
          </p:nvGrpSpPr>
          <p:grpSpPr>
            <a:xfrm>
              <a:off x="5868144" y="4759697"/>
              <a:ext cx="870873" cy="246401"/>
              <a:chOff x="-704667" y="465075"/>
              <a:chExt cx="718929" cy="2034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A074F8-3E2D-4044-BD93-0EE72365F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468635" y="466885"/>
                <a:ext cx="242653" cy="201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B162D4C-911F-884F-8B17-FF2DA1BA8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7338" y="466885"/>
                <a:ext cx="201600" cy="2016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3EFC0B-FA40-FC40-8378-CA0BB8B80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4667" y="465075"/>
                <a:ext cx="197388" cy="19738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886" y="2069532"/>
            <a:ext cx="6008914" cy="1931535"/>
          </a:xfrm>
        </p:spPr>
        <p:txBody>
          <a:bodyPr>
            <a:noAutofit/>
          </a:bodyPr>
          <a:lstStyle/>
          <a:p>
            <a:pPr algn="l"/>
            <a:r>
              <a:rPr lang="en-GB" sz="6600" dirty="0">
                <a:solidFill>
                  <a:schemeClr val="bg1"/>
                </a:solidFill>
                <a:latin typeface="Kavivanar" panose="02000503000000000000" pitchFamily="2" charset="0"/>
                <a:cs typeface="Kavivanar" panose="02000503000000000000" pitchFamily="2" charset="0"/>
              </a:rPr>
              <a:t>Questions?</a:t>
            </a:r>
            <a:endParaRPr lang="en-US" sz="6600" dirty="0">
              <a:solidFill>
                <a:schemeClr val="bg1"/>
              </a:solidFill>
              <a:latin typeface="Kavivanar" panose="02000503000000000000" pitchFamily="2" charset="0"/>
              <a:cs typeface="Kavivanar" panose="02000503000000000000" pitchFamily="2" charset="0"/>
            </a:endParaRP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3C70705-B34B-22E6-6040-48BF67726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382" y="142804"/>
            <a:ext cx="4275881" cy="42758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A6648-2372-0BA1-8FCB-386F360AF3AB}"/>
              </a:ext>
            </a:extLst>
          </p:cNvPr>
          <p:cNvSpPr txBox="1"/>
          <p:nvPr/>
        </p:nvSpPr>
        <p:spPr>
          <a:xfrm>
            <a:off x="8720805" y="4535783"/>
            <a:ext cx="2407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u="none" strike="noStrike" dirty="0">
                <a:solidFill>
                  <a:schemeClr val="bg1"/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bit.ly/3HNX2tT</a:t>
            </a:r>
            <a:endParaRPr lang="en-KE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6D11-8D2E-DA4D-98A2-908011AD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Sample-sequence-interpretation workflow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0AAC4D6-709B-D3A9-E27C-014CA4D2E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7" y="1422399"/>
            <a:ext cx="4656667" cy="4656667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0ECBFD16-D5C1-896D-C251-F00016F29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1" y="1422398"/>
            <a:ext cx="6904566" cy="2498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F7F91-400A-BD50-3A7D-1B78CC42080C}"/>
              </a:ext>
            </a:extLst>
          </p:cNvPr>
          <p:cNvSpPr txBox="1"/>
          <p:nvPr/>
        </p:nvSpPr>
        <p:spPr>
          <a:xfrm>
            <a:off x="8161496" y="5817457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u="none" strike="noStrike" dirty="0">
                <a:solidFill>
                  <a:schemeClr val="tx2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bit.ly/3HNX2tT</a:t>
            </a:r>
            <a:endParaRPr lang="en-KE" sz="2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A714A-90F8-613D-F3DE-9B1DE632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9923-BB8C-2E69-681B-EE0CA55C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Sample-sequence-interpretation workflow</a:t>
            </a:r>
            <a:endParaRPr lang="en-K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0368-EDBF-CA6A-B201-239C8FA48997}"/>
              </a:ext>
            </a:extLst>
          </p:cNvPr>
          <p:cNvSpPr txBox="1"/>
          <p:nvPr/>
        </p:nvSpPr>
        <p:spPr>
          <a:xfrm>
            <a:off x="9236525" y="644319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effectLst/>
                <a:latin typeface="Helvetica" pitchFamily="2" charset="0"/>
              </a:rPr>
              <a:t>Bautista et. al., 2023 [</a:t>
            </a:r>
            <a:r>
              <a:rPr lang="en-GB" sz="1600" i="1" dirty="0" err="1">
                <a:effectLst/>
                <a:latin typeface="Helvetica" pitchFamily="2" charset="0"/>
              </a:rPr>
              <a:t>JoVE</a:t>
            </a:r>
            <a:r>
              <a:rPr lang="en-GB" sz="1600" i="1" dirty="0">
                <a:effectLst/>
                <a:latin typeface="Helvetica" pitchFamily="2" charset="0"/>
              </a:rPr>
              <a:t>]</a:t>
            </a:r>
            <a:endParaRPr lang="en-GB" sz="1600" dirty="0">
              <a:effectLst/>
              <a:latin typeface="Helvetica" pitchFamily="2" charset="0"/>
            </a:endParaRPr>
          </a:p>
        </p:txBody>
      </p:sp>
      <p:pic>
        <p:nvPicPr>
          <p:cNvPr id="10" name="Picture 9" descr="A diagram of a medical procedure&#10;&#10;Description automatically generated with medium confidence">
            <a:extLst>
              <a:ext uri="{FF2B5EF4-FFF2-40B4-BE49-F238E27FC236}">
                <a16:creationId xmlns:a16="http://schemas.microsoft.com/office/drawing/2014/main" id="{24F4DA2D-BE64-538D-5FB8-BE824F36D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31466"/>
            <a:ext cx="9643102" cy="50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8BFC1-B7DB-7960-A1D0-39118096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0340-5059-B706-250E-551DA3AB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Sampling – Rabies samples</a:t>
            </a:r>
          </a:p>
        </p:txBody>
      </p:sp>
      <p:pic>
        <p:nvPicPr>
          <p:cNvPr id="8" name="Google Shape;152;p27">
            <a:extLst>
              <a:ext uri="{FF2B5EF4-FFF2-40B4-BE49-F238E27FC236}">
                <a16:creationId xmlns:a16="http://schemas.microsoft.com/office/drawing/2014/main" id="{E09BAE9A-464A-2D1B-1A27-0AB4DD06446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7787" t="16052" r="11952" b="7995"/>
          <a:stretch/>
        </p:blipFill>
        <p:spPr>
          <a:xfrm>
            <a:off x="4447932" y="3233820"/>
            <a:ext cx="3002835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9;p27">
            <a:extLst>
              <a:ext uri="{FF2B5EF4-FFF2-40B4-BE49-F238E27FC236}">
                <a16:creationId xmlns:a16="http://schemas.microsoft.com/office/drawing/2014/main" id="{9465E40F-5C8F-96DB-1A67-B3B0A6591055}"/>
              </a:ext>
            </a:extLst>
          </p:cNvPr>
          <p:cNvSpPr txBox="1"/>
          <p:nvPr/>
        </p:nvSpPr>
        <p:spPr>
          <a:xfrm>
            <a:off x="641200" y="1804905"/>
            <a:ext cx="6026300" cy="104641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latin typeface="Calibri"/>
                <a:ea typeface="Calibri"/>
                <a:cs typeface="Calibri"/>
                <a:sym typeface="Calibri"/>
              </a:rPr>
              <a:t>Sample collection (brain sample)+ rapid test is performed in the field 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dog with a needle on its head&#10;&#10;Description automatically generated">
            <a:extLst>
              <a:ext uri="{FF2B5EF4-FFF2-40B4-BE49-F238E27FC236}">
                <a16:creationId xmlns:a16="http://schemas.microsoft.com/office/drawing/2014/main" id="{D4FC2604-6FD0-45F0-18E2-960EC6BA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8" r="17412"/>
          <a:stretch/>
        </p:blipFill>
        <p:spPr>
          <a:xfrm>
            <a:off x="882164" y="3233820"/>
            <a:ext cx="3002835" cy="2806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0AEA5-B039-EC52-D056-19EFCF39174E}"/>
              </a:ext>
            </a:extLst>
          </p:cNvPr>
          <p:cNvSpPr txBox="1"/>
          <p:nvPr/>
        </p:nvSpPr>
        <p:spPr>
          <a:xfrm>
            <a:off x="7882567" y="3233820"/>
            <a:ext cx="4195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3560"/>
                </a:solidFill>
                <a:effectLst/>
                <a:latin typeface="Helvetica" pitchFamily="2" charset="0"/>
              </a:rPr>
              <a:t>Biosafety Requirements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1. Pre-Exposure Prophylaxis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2. Proper PPE</a:t>
            </a:r>
          </a:p>
          <a:p>
            <a:r>
              <a:rPr lang="en-GB" sz="2400" dirty="0">
                <a:solidFill>
                  <a:srgbClr val="003560"/>
                </a:solidFill>
                <a:effectLst/>
                <a:latin typeface="Helvetica" pitchFamily="2" charset="0"/>
              </a:rPr>
              <a:t>3. Proper disposal of carcass</a:t>
            </a:r>
          </a:p>
          <a:p>
            <a:endParaRPr lang="en-KE" sz="2400" dirty="0"/>
          </a:p>
        </p:txBody>
      </p:sp>
    </p:spTree>
    <p:extLst>
      <p:ext uri="{BB962C8B-B14F-4D97-AF65-F5344CB8AC3E}">
        <p14:creationId xmlns:p14="http://schemas.microsoft.com/office/powerpoint/2010/main" val="87584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B0E0-285E-571A-4868-D95BB243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Sample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23F7A-16B5-DBED-6A2B-7E78FE9507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Sample Quality Check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Use RNA stabilization/ preservation buffer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Ensure good quality samples</a:t>
            </a:r>
          </a:p>
          <a:p>
            <a:pPr marL="457200" lvl="1" indent="0">
              <a:buNone/>
            </a:pPr>
            <a:r>
              <a:rPr lang="en-GB" dirty="0"/>
              <a:t>a. Properly labelled samples</a:t>
            </a:r>
          </a:p>
          <a:p>
            <a:pPr marL="457200" lvl="1" indent="0">
              <a:buNone/>
            </a:pPr>
            <a:r>
              <a:rPr lang="en-GB" dirty="0"/>
              <a:t>b. Triple packaging system</a:t>
            </a:r>
          </a:p>
          <a:p>
            <a:pPr marL="457200" lvl="1" indent="0">
              <a:buNone/>
            </a:pPr>
            <a:r>
              <a:rPr lang="en-GB" dirty="0"/>
              <a:t>c. Good transport conditions: at least 4℃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Sample storage</a:t>
            </a:r>
          </a:p>
          <a:p>
            <a:pPr marL="0" indent="0">
              <a:buNone/>
            </a:pPr>
            <a:r>
              <a:rPr lang="en-GB" dirty="0"/>
              <a:t>1. Ultra low Freezer -70 / -80 </a:t>
            </a:r>
          </a:p>
          <a:p>
            <a:pPr marL="0" indent="0">
              <a:buNone/>
            </a:pPr>
            <a:r>
              <a:rPr lang="en-GB" dirty="0"/>
              <a:t>2. Sample in RNA shield - room temp for months</a:t>
            </a:r>
          </a:p>
        </p:txBody>
      </p:sp>
      <p:pic>
        <p:nvPicPr>
          <p:cNvPr id="5" name="Picture 4" descr="A finger touching a screen&#10;&#10;Description automatically generated">
            <a:extLst>
              <a:ext uri="{FF2B5EF4-FFF2-40B4-BE49-F238E27FC236}">
                <a16:creationId xmlns:a16="http://schemas.microsoft.com/office/drawing/2014/main" id="{B4798A36-D891-3DDC-D437-9BA226D2E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19" y="4084122"/>
            <a:ext cx="2039170" cy="2100171"/>
          </a:xfrm>
          <a:prstGeom prst="rect">
            <a:avLst/>
          </a:prstGeom>
        </p:spPr>
      </p:pic>
      <p:pic>
        <p:nvPicPr>
          <p:cNvPr id="7" name="Picture 6" descr="A white plastic container with a blue cross&#10;&#10;Description automatically generated">
            <a:extLst>
              <a:ext uri="{FF2B5EF4-FFF2-40B4-BE49-F238E27FC236}">
                <a16:creationId xmlns:a16="http://schemas.microsoft.com/office/drawing/2014/main" id="{5AC88B6F-F496-6964-04DA-6DD6D69B7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45" y="1627188"/>
            <a:ext cx="4478594" cy="150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RNA extraction – cDNA synthesis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8FA75E-234F-D1AA-ADAD-C45835BF7409}"/>
              </a:ext>
            </a:extLst>
          </p:cNvPr>
          <p:cNvGrpSpPr/>
          <p:nvPr/>
        </p:nvGrpSpPr>
        <p:grpSpPr>
          <a:xfrm>
            <a:off x="1185110" y="1422400"/>
            <a:ext cx="10253580" cy="5449876"/>
            <a:chOff x="1405021" y="1384086"/>
            <a:chExt cx="10253580" cy="5449876"/>
          </a:xfrm>
        </p:grpSpPr>
        <p:pic>
          <p:nvPicPr>
            <p:cNvPr id="4" name="Picture 3" descr="A diagram of a dna extraction with Ice hockey rink in the background&#10;&#10;Description automatically generated">
              <a:extLst>
                <a:ext uri="{FF2B5EF4-FFF2-40B4-BE49-F238E27FC236}">
                  <a16:creationId xmlns:a16="http://schemas.microsoft.com/office/drawing/2014/main" id="{65A32BF0-C9CB-3357-D509-661F117E9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1"/>
            <a:stretch/>
          </p:blipFill>
          <p:spPr>
            <a:xfrm>
              <a:off x="1405021" y="1422400"/>
              <a:ext cx="10253580" cy="54115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A50E1D-4AC8-B1D2-40B0-0C82FB494104}"/>
                </a:ext>
              </a:extLst>
            </p:cNvPr>
            <p:cNvSpPr txBox="1"/>
            <p:nvPr/>
          </p:nvSpPr>
          <p:spPr>
            <a:xfrm>
              <a:off x="11150602" y="1384086"/>
              <a:ext cx="507999" cy="2184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KE" dirty="0"/>
            </a:p>
          </p:txBody>
        </p:sp>
      </p:grp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547495-D59D-A149-B657-228A0782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Multiplex PCR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0B94F-889A-5783-757A-86231233B449}"/>
              </a:ext>
            </a:extLst>
          </p:cNvPr>
          <p:cNvSpPr txBox="1"/>
          <p:nvPr/>
        </p:nvSpPr>
        <p:spPr>
          <a:xfrm>
            <a:off x="9286653" y="6324386"/>
            <a:ext cx="290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i="1" dirty="0"/>
              <a:t>Quick et. al., 2017 [Nat Prot]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200CA-15EF-0BBE-3BC0-2AC445E278A0}"/>
              </a:ext>
            </a:extLst>
          </p:cNvPr>
          <p:cNvSpPr txBox="1"/>
          <p:nvPr/>
        </p:nvSpPr>
        <p:spPr>
          <a:xfrm>
            <a:off x="422275" y="4694658"/>
            <a:ext cx="9719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• References: From </a:t>
            </a:r>
            <a:r>
              <a:rPr lang="en-GB" dirty="0" err="1">
                <a:effectLst/>
                <a:latin typeface="Helvetica" pitchFamily="2" charset="0"/>
              </a:rPr>
              <a:t>Genbank</a:t>
            </a:r>
            <a:r>
              <a:rPr lang="en-GB" dirty="0">
                <a:effectLst/>
                <a:latin typeface="Helvetica" pitchFamily="2" charset="0"/>
              </a:rPr>
              <a:t>, East Africa/Peru/Philippines/Nigeria/Malawi rabies virus WGS</a:t>
            </a:r>
          </a:p>
          <a:p>
            <a:r>
              <a:rPr lang="en-GB" dirty="0">
                <a:effectLst/>
                <a:latin typeface="Helvetica" pitchFamily="2" charset="0"/>
              </a:rPr>
              <a:t>• Short fragments(~400bp)</a:t>
            </a:r>
          </a:p>
          <a:p>
            <a:r>
              <a:rPr lang="en-GB" dirty="0">
                <a:effectLst/>
                <a:latin typeface="Helvetica" pitchFamily="2" charset="0"/>
              </a:rPr>
              <a:t>• Initially developed for Zika sequencing (high Ct clinical samples)</a:t>
            </a:r>
          </a:p>
          <a:p>
            <a:r>
              <a:rPr lang="en-GB" dirty="0">
                <a:effectLst/>
                <a:latin typeface="Helvetica" pitchFamily="2" charset="0"/>
              </a:rPr>
              <a:t>• Generates tiling amplicons for near complete genome coverage</a:t>
            </a:r>
          </a:p>
          <a:p>
            <a:endParaRPr lang="en-KE" dirty="0"/>
          </a:p>
        </p:txBody>
      </p:sp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5E971D6-39C8-40DD-C2F5-10D7F9754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10" y="1820885"/>
            <a:ext cx="7281333" cy="215768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A42E796-1344-2604-9F37-E0119ED21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1741807"/>
            <a:ext cx="3740150" cy="22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804FD-619E-0021-4C37-D66AA0254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1" y="1645841"/>
            <a:ext cx="5181600" cy="456829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•Q5</a:t>
            </a:r>
            <a:r>
              <a:rPr lang="en-GB" baseline="30000" dirty="0">
                <a:effectLst/>
                <a:latin typeface="Helvetica" pitchFamily="2" charset="0"/>
              </a:rPr>
              <a:t>® </a:t>
            </a:r>
            <a:r>
              <a:rPr lang="en-GB" dirty="0">
                <a:effectLst/>
                <a:latin typeface="Helvetica" pitchFamily="2" charset="0"/>
              </a:rPr>
              <a:t>Hot Start High-Fidelity DNA Polymerase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Must be used, other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polymerase won’t work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Has a higher Tm than other polymerases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•</a:t>
            </a:r>
            <a:r>
              <a:rPr lang="en-GB" dirty="0" err="1">
                <a:effectLst/>
                <a:latin typeface="Helvetica" pitchFamily="2" charset="0"/>
              </a:rPr>
              <a:t>Mastermix</a:t>
            </a:r>
            <a:r>
              <a:rPr lang="en-GB" dirty="0">
                <a:effectLst/>
                <a:latin typeface="Helvetica" pitchFamily="2" charset="0"/>
              </a:rPr>
              <a:t> contains all PCR components</a:t>
            </a:r>
          </a:p>
          <a:p>
            <a:pPr marL="45720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Just combine with cDNA and water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F1B9F5-C4C1-23DA-D28A-99FA97DE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Multiplex PCR </a:t>
            </a:r>
            <a:endParaRPr lang="en-KE" dirty="0"/>
          </a:p>
        </p:txBody>
      </p:sp>
      <p:pic>
        <p:nvPicPr>
          <p:cNvPr id="7" name="Picture 6" descr="A diagram of a diagram of a cable&#10;&#10;Description automatically generated with medium confidence">
            <a:extLst>
              <a:ext uri="{FF2B5EF4-FFF2-40B4-BE49-F238E27FC236}">
                <a16:creationId xmlns:a16="http://schemas.microsoft.com/office/drawing/2014/main" id="{DDA46B35-2F51-2C2B-7E66-F62946E06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29989"/>
            <a:ext cx="5608612" cy="1403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7C6C6-D8E3-076D-0CE6-EB0EB0923EF8}"/>
              </a:ext>
            </a:extLst>
          </p:cNvPr>
          <p:cNvSpPr txBox="1"/>
          <p:nvPr/>
        </p:nvSpPr>
        <p:spPr>
          <a:xfrm>
            <a:off x="6946900" y="2214529"/>
            <a:ext cx="3454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effectLst/>
                <a:latin typeface="Helvetica" pitchFamily="2" charset="0"/>
              </a:rPr>
              <a:t>Require 2 reactions per sample: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Pool A and Pool B</a:t>
            </a:r>
            <a:endParaRPr lang="en-GB" dirty="0">
              <a:effectLst/>
              <a:latin typeface="Helvetica" pitchFamily="2" charset="0"/>
            </a:endParaRPr>
          </a:p>
          <a:p>
            <a:endParaRPr lang="en-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038C1-B5CC-DB26-40FF-A9A94E90E73F}"/>
              </a:ext>
            </a:extLst>
          </p:cNvPr>
          <p:cNvSpPr txBox="1"/>
          <p:nvPr/>
        </p:nvSpPr>
        <p:spPr>
          <a:xfrm>
            <a:off x="10401692" y="3587511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394E2-3DCC-DE77-89C9-81A546B878CD}"/>
              </a:ext>
            </a:extLst>
          </p:cNvPr>
          <p:cNvSpPr txBox="1"/>
          <p:nvPr/>
        </p:nvSpPr>
        <p:spPr>
          <a:xfrm>
            <a:off x="11377626" y="3560657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69D8E-74E4-EFDF-FFF9-4DC29D838F21}"/>
              </a:ext>
            </a:extLst>
          </p:cNvPr>
          <p:cNvSpPr txBox="1"/>
          <p:nvPr/>
        </p:nvSpPr>
        <p:spPr>
          <a:xfrm>
            <a:off x="5635654" y="4133611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B5C66-3BBB-F939-C754-D37A09F696CE}"/>
              </a:ext>
            </a:extLst>
          </p:cNvPr>
          <p:cNvSpPr txBox="1"/>
          <p:nvPr/>
        </p:nvSpPr>
        <p:spPr>
          <a:xfrm>
            <a:off x="5713427" y="4733607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Pool 2</a:t>
            </a:r>
          </a:p>
        </p:txBody>
      </p:sp>
    </p:spTree>
    <p:extLst>
      <p:ext uri="{BB962C8B-B14F-4D97-AF65-F5344CB8AC3E}">
        <p14:creationId xmlns:p14="http://schemas.microsoft.com/office/powerpoint/2010/main" val="17519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F174F-0FC9-DE0B-A6F2-8FA1DDE83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9210962" cy="4568296"/>
          </a:xfrm>
        </p:spPr>
        <p:txBody>
          <a:bodyPr/>
          <a:lstStyle/>
          <a:p>
            <a:r>
              <a:rPr lang="en-GB" i="1" dirty="0">
                <a:effectLst/>
                <a:latin typeface="Helvetica" pitchFamily="2" charset="0"/>
              </a:rPr>
              <a:t>SPRI – Solid Phase Reversible Immobilisation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Quantification using fluorometer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Variation between samples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Normalisation to even the sequencing coverage across samples</a:t>
            </a:r>
            <a:endParaRPr lang="en-GB" dirty="0">
              <a:effectLst/>
              <a:latin typeface="Helvetica" pitchFamily="2" charset="0"/>
            </a:endParaRPr>
          </a:p>
          <a:p>
            <a:endParaRPr lang="en-K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BD1928-6380-CB2B-BAC0-A278F91F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solidFill>
                  <a:srgbClr val="003865"/>
                </a:solidFill>
                <a:effectLst/>
                <a:latin typeface="Helvetica" pitchFamily="2" charset="0"/>
              </a:rPr>
              <a:t>SPRI Beads Clean-up, Quantification &amp; Normalisation </a:t>
            </a:r>
            <a:endParaRPr lang="en-KE" sz="2700" dirty="0"/>
          </a:p>
        </p:txBody>
      </p:sp>
      <p:pic>
        <p:nvPicPr>
          <p:cNvPr id="5" name="Picture 4" descr="A diagram of a diagram of a magnet&#10;&#10;Description automatically generated">
            <a:extLst>
              <a:ext uri="{FF2B5EF4-FFF2-40B4-BE49-F238E27FC236}">
                <a16:creationId xmlns:a16="http://schemas.microsoft.com/office/drawing/2014/main" id="{A91A2F18-9C7E-111D-A406-F623096A4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43" y="1422400"/>
            <a:ext cx="5641030" cy="1793558"/>
          </a:xfrm>
          <a:prstGeom prst="rect">
            <a:avLst/>
          </a:prstGeom>
        </p:spPr>
      </p:pic>
      <p:pic>
        <p:nvPicPr>
          <p:cNvPr id="7" name="Picture 6" descr="A close-up of a sample&#10;&#10;Description automatically generated">
            <a:extLst>
              <a:ext uri="{FF2B5EF4-FFF2-40B4-BE49-F238E27FC236}">
                <a16:creationId xmlns:a16="http://schemas.microsoft.com/office/drawing/2014/main" id="{8D99E591-F9E2-5933-8401-5D35B13D0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53631"/>
            <a:ext cx="10215072" cy="19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61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5501</TotalTime>
  <Words>393</Words>
  <Application>Microsoft Macintosh PowerPoint</Application>
  <PresentationFormat>Widescreen</PresentationFormat>
  <Paragraphs>81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MT</vt:lpstr>
      <vt:lpstr>Calibri</vt:lpstr>
      <vt:lpstr>Helvetica</vt:lpstr>
      <vt:lpstr>Kavivanar</vt:lpstr>
      <vt:lpstr>Office Theme</vt:lpstr>
      <vt:lpstr>Sample-sequence-interpretation pipeline</vt:lpstr>
      <vt:lpstr>Sample-sequence-interpretation workflow</vt:lpstr>
      <vt:lpstr>Sample-sequence-interpretation workflow</vt:lpstr>
      <vt:lpstr>Sampling – Rabies samples</vt:lpstr>
      <vt:lpstr>Sample preparation</vt:lpstr>
      <vt:lpstr>RNA extraction – cDNA synthesis</vt:lpstr>
      <vt:lpstr>Multiplex PCR </vt:lpstr>
      <vt:lpstr>Multiplex PCR </vt:lpstr>
      <vt:lpstr>SPRI Beads Clean-up, Quantification &amp; Normalisation </vt:lpstr>
      <vt:lpstr>Library preparation</vt:lpstr>
      <vt:lpstr>Adaptor Ligation</vt:lpstr>
      <vt:lpstr>PowerPoint Presentation</vt:lpstr>
      <vt:lpstr>PowerPoint Presentation</vt:lpstr>
      <vt:lpstr>PowerPoint Presentation</vt:lpstr>
      <vt:lpstr>Consensus generation</vt:lpstr>
      <vt:lpstr>PowerPoint Presentation</vt:lpstr>
      <vt:lpstr>Summary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Martha Luka</cp:lastModifiedBy>
  <cp:revision>78</cp:revision>
  <dcterms:created xsi:type="dcterms:W3CDTF">2021-01-06T14:22:07Z</dcterms:created>
  <dcterms:modified xsi:type="dcterms:W3CDTF">2024-02-06T18:00:08Z</dcterms:modified>
  <cp:category/>
</cp:coreProperties>
</file>